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1" r:id="rId2"/>
    <p:sldId id="292" r:id="rId3"/>
  </p:sldIdLst>
  <p:sldSz cx="12192000" cy="6858000"/>
  <p:notesSz cx="7102475" cy="93884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06D0E-1CDE-AFAB-41A1-95BCFD7747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5937E62-0218-AA84-C563-0446273CC8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3700E30-ED09-342C-D296-62B8D1CCAC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2C5DCF-52A0-3336-913C-27E1BD01E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17491-D71F-9388-717C-C1805959EE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10683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47E18-ED47-4E10-0FE5-5BFED2B441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1B5886-4045-8FBE-74B1-E142B09DDE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6586621-2B27-3612-21C3-156105B36A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2D2AC6-ABF6-F5D7-87EB-11466CFF92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D9E1E10-E452-7910-D19B-4D3C10A046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201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3B94FD-D572-9AB5-0A67-A6A68D26ED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584FB2-E761-E431-8C34-6D37FE4328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113F18-25D6-73A9-08A8-AA1D99667E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556E32-6C74-D99A-2EC4-B89369CACF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B491DC-34EF-E857-2DCD-AE700C34B2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4101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4CC29-42E4-F4DD-D5C2-4327CA629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3220DC-93F6-3FF8-7A17-7E1610F4103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86B19FE-DE8B-5F91-8DAD-904A1811B2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C89A5BB-919D-F411-B054-CA3AB21DD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1EA03B-645D-72AB-A161-7DCDAD0571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AD4354-8011-197B-705E-4D69FF4BED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00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2B7CD-FD1B-2A6B-4357-B224BD18CC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73FCCA-75A7-267F-8DD8-1325D17CFF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270A84-3CDB-0261-7348-DDF96C4BCA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CB05982-49A0-C1A9-F22B-D5D6E498E0A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0AF7505-0CDC-0F99-C271-6578F1081D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DD94140-F34B-D563-7F1B-867E632272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82FC070-77BF-235F-CAC1-64830EB570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AF7A15-476F-69F6-E9DD-EEB6131103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06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01382-3FB9-8D65-BF0A-E25D5210C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6AEBBC3-6C88-66B9-08A5-E6E34CB0E5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3DBB92-6086-7207-5CEE-C5722B0A81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9EDC929-7669-5FF8-E348-E6821110EF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742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C7D8A45-5E6F-8C8E-CFF7-8132064F09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C4E2549-9147-36C4-55F3-BAEE5A228C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F8F3CB-0EC0-91FA-D0DA-21A3138EBFD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6720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BE100-CCCB-F338-D89A-5057F7E1DC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472D9D6-EDDF-BA0C-9ACD-5E3F4D81C9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0C7FC7-C218-5FCC-843D-18F01043838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14AA831-2FE8-DC98-A34E-76F4699F9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2B0870-1921-8539-D194-DE74C148EB0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CF8FDA7-092C-DEEC-E2ED-8F62E318CA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90168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47DF60-65A7-50AD-0B13-C285678023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9817EDE-914E-D325-F534-C1EB4D7253C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036E03-2B4F-4AFC-7B1E-910C1E4F477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55356-A7C0-54AA-1DD5-13964FD38B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9937FC4-A577-9B91-AD80-AE6E4D8501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B2574C-24A7-FAB5-8D8F-3A048EB2A5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4099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F8C2C0-913C-8637-F6C9-541C25A07F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5EA285C-2238-0377-FAF3-CFC2A22F4C6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F971AD-8C53-9A49-DE67-0F14D62C68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C9C19-A357-A4CF-49FC-5DF1821B9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C7821D2-6596-E688-E692-86B852160E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20146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C8D1AAC-1308-31AD-F168-B875D8804F2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DA98B3C-EA2C-AE20-E195-FF657E48C0E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0BAC0-FB51-49CC-DF06-3E74D005DD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F0F135A-007E-B535-BC06-548EAEE3CB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EC02B64-1AD7-8E54-4DD0-34C10A0C99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26473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Blank">
  <p:cSld name="1_Blank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Google Shape;21;p8" descr="RPS_BlankStandard_Templa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3175" y="-15875"/>
            <a:ext cx="12117062" cy="858824"/>
          </a:xfrm>
          <a:prstGeom prst="rect">
            <a:avLst/>
          </a:prstGeom>
          <a:noFill/>
          <a:ln>
            <a:noFill/>
          </a:ln>
        </p:spPr>
      </p:pic>
      <p:sp>
        <p:nvSpPr>
          <p:cNvPr id="22" name="Google Shape;22;p8"/>
          <p:cNvSpPr txBox="1">
            <a:spLocks noGrp="1"/>
          </p:cNvSpPr>
          <p:nvPr>
            <p:ph type="sldNum" idx="12"/>
          </p:nvPr>
        </p:nvSpPr>
        <p:spPr>
          <a:xfrm>
            <a:off x="11904303" y="6512916"/>
            <a:ext cx="269045" cy="6565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50800" tIns="50800" rIns="50800" bIns="50800" anchor="t" anchorCtr="0">
            <a:spAutoFit/>
          </a:bodyPr>
          <a:lstStyle>
            <a:lvl1pPr marL="0" marR="0" lvl="0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  <a:defRPr sz="15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fld id="{00000000-1234-1234-1234-123412341234}" type="slidenum">
              <a:rPr lang="en-US" smtClean="0"/>
              <a:pPr/>
              <a:t>‹Nº›</a:t>
            </a:fld>
            <a:endParaRPr lang="en-US"/>
          </a:p>
        </p:txBody>
      </p:sp>
      <p:sp>
        <p:nvSpPr>
          <p:cNvPr id="23" name="Google Shape;23;p8"/>
          <p:cNvSpPr txBox="1">
            <a:spLocks noGrp="1"/>
          </p:cNvSpPr>
          <p:nvPr>
            <p:ph type="body" idx="1"/>
          </p:nvPr>
        </p:nvSpPr>
        <p:spPr>
          <a:xfrm>
            <a:off x="332970" y="276353"/>
            <a:ext cx="6033375" cy="5283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00" tIns="45700" rIns="45700" bIns="45700" anchor="t" anchorCtr="0">
            <a:normAutofit/>
          </a:bodyPr>
          <a:lstStyle>
            <a:lvl1pPr marL="228600" lvl="0" indent="-114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None/>
              <a:defRPr sz="2000"/>
            </a:lvl1pPr>
            <a:lvl2pPr marL="457200" lvl="1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2pPr>
            <a:lvl3pPr marL="685800" lvl="2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•"/>
              <a:defRPr sz="2000"/>
            </a:lvl3pPr>
            <a:lvl4pPr marL="914400" lvl="3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–"/>
              <a:defRPr sz="2000"/>
            </a:lvl4pPr>
            <a:lvl5pPr marL="1143000" lvl="4" indent="-241300" algn="l">
              <a:lnSpc>
                <a:spcPct val="50000"/>
              </a:lnSpc>
              <a:spcBef>
                <a:spcPts val="950"/>
              </a:spcBef>
              <a:spcAft>
                <a:spcPts val="0"/>
              </a:spcAft>
              <a:buClr>
                <a:srgbClr val="FFFFFF"/>
              </a:buClr>
              <a:buSzPts val="4000"/>
              <a:buFont typeface="Arial"/>
              <a:buChar char="»"/>
              <a:defRPr sz="2000"/>
            </a:lvl5pPr>
            <a:lvl6pPr marL="1371600" lvl="5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6pPr>
            <a:lvl7pPr marL="1600200" lvl="6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7pPr>
            <a:lvl8pPr marL="1828800" lvl="7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8pPr>
            <a:lvl9pPr marL="2057400" lvl="8" indent="-171450" algn="l">
              <a:lnSpc>
                <a:spcPct val="7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1512672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573FAD6-9E81-A638-E0FC-DA0CE4DB5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AE3FA17-6938-A8F5-5338-2767CE8DC6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8FED76-4140-6055-7CBE-6D4289224DB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652979-1C1F-48D1-ACC0-7CDA28C63722}" type="datetimeFigureOut">
              <a:rPr lang="en-US" smtClean="0"/>
              <a:t>3/28/2024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40B584-7B6A-61DE-775D-FF939B53D6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CE6CAA-C4C2-D604-E0D0-ECA154635AD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E607D7-E239-4FD8-A349-3B26ADA25ED0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8141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8.jpg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Marcador de texto 9">
            <a:extLst>
              <a:ext uri="{FF2B5EF4-FFF2-40B4-BE49-F238E27FC236}">
                <a16:creationId xmlns:a16="http://schemas.microsoft.com/office/drawing/2014/main" id="{F0D499F7-0AAF-C7BE-6552-1474A633F7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ES" sz="2800" dirty="0" err="1">
                <a:solidFill>
                  <a:schemeClr val="bg1"/>
                </a:solidFill>
              </a:rPr>
              <a:t>Kaizen</a:t>
            </a:r>
            <a:r>
              <a:rPr lang="es-ES" sz="2800" dirty="0">
                <a:solidFill>
                  <a:schemeClr val="bg1"/>
                </a:solidFill>
              </a:rPr>
              <a:t> : </a:t>
            </a:r>
            <a:r>
              <a:rPr lang="es-ES" sz="2800" dirty="0" err="1">
                <a:solidFill>
                  <a:schemeClr val="bg1"/>
                </a:solidFill>
              </a:rPr>
              <a:t>Operation</a:t>
            </a:r>
            <a:r>
              <a:rPr lang="es-ES" sz="2800" dirty="0">
                <a:solidFill>
                  <a:schemeClr val="bg1"/>
                </a:solidFill>
              </a:rPr>
              <a:t> </a:t>
            </a:r>
            <a:r>
              <a:rPr lang="es-ES" sz="2800" dirty="0" err="1">
                <a:solidFill>
                  <a:schemeClr val="bg1"/>
                </a:solidFill>
              </a:rPr>
              <a:t>Consolidation</a:t>
            </a:r>
            <a:endParaRPr lang="en-US" sz="2800" dirty="0">
              <a:solidFill>
                <a:schemeClr val="bg1"/>
              </a:solidFill>
            </a:endParaRPr>
          </a:p>
        </p:txBody>
      </p:sp>
      <p:pic>
        <p:nvPicPr>
          <p:cNvPr id="22" name="Imagen 21" descr="Un grupo de personas en una tienda&#10;&#10;Descripción generada automáticamente con confianza media">
            <a:extLst>
              <a:ext uri="{FF2B5EF4-FFF2-40B4-BE49-F238E27FC236}">
                <a16:creationId xmlns:a16="http://schemas.microsoft.com/office/drawing/2014/main" id="{5A6B24FF-DB17-CEA5-B79D-CA1870C003B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270" y="2683565"/>
            <a:ext cx="5234609" cy="2944468"/>
          </a:xfrm>
          <a:prstGeom prst="rect">
            <a:avLst/>
          </a:prstGeom>
        </p:spPr>
      </p:pic>
      <p:sp>
        <p:nvSpPr>
          <p:cNvPr id="23" name="CuadroTexto 22">
            <a:extLst>
              <a:ext uri="{FF2B5EF4-FFF2-40B4-BE49-F238E27FC236}">
                <a16:creationId xmlns:a16="http://schemas.microsoft.com/office/drawing/2014/main" id="{E5D055AD-50A7-FA00-9116-B5D242370567}"/>
              </a:ext>
            </a:extLst>
          </p:cNvPr>
          <p:cNvSpPr txBox="1"/>
          <p:nvPr/>
        </p:nvSpPr>
        <p:spPr>
          <a:xfrm>
            <a:off x="1825656" y="1213054"/>
            <a:ext cx="42703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C00000"/>
                </a:solidFill>
              </a:rPr>
              <a:t>BEFORE</a:t>
            </a:r>
          </a:p>
          <a:p>
            <a:pPr algn="ctr"/>
            <a:r>
              <a:rPr lang="es-ES" sz="2000" b="1" dirty="0" err="1">
                <a:solidFill>
                  <a:srgbClr val="C00000"/>
                </a:solidFill>
              </a:rPr>
              <a:t>Area</a:t>
            </a:r>
            <a:r>
              <a:rPr lang="es-ES" sz="2000" b="1" dirty="0">
                <a:solidFill>
                  <a:srgbClr val="C00000"/>
                </a:solidFill>
              </a:rPr>
              <a:t> Used </a:t>
            </a:r>
            <a:r>
              <a:rPr lang="es-ES" sz="2000" b="1" dirty="0" err="1">
                <a:solidFill>
                  <a:srgbClr val="C00000"/>
                </a:solidFill>
              </a:rPr>
              <a:t>for</a:t>
            </a:r>
            <a:r>
              <a:rPr lang="es-ES" sz="2000" b="1" dirty="0">
                <a:solidFill>
                  <a:srgbClr val="C00000"/>
                </a:solidFill>
              </a:rPr>
              <a:t> temporal </a:t>
            </a:r>
            <a:r>
              <a:rPr lang="es-ES" sz="2000" b="1" dirty="0" err="1">
                <a:solidFill>
                  <a:srgbClr val="C00000"/>
                </a:solidFill>
              </a:rPr>
              <a:t>storage</a:t>
            </a:r>
            <a:r>
              <a:rPr lang="es-ES" sz="2000" b="1" dirty="0">
                <a:solidFill>
                  <a:srgbClr val="C00000"/>
                </a:solidFill>
              </a:rPr>
              <a:t>  </a:t>
            </a:r>
            <a:r>
              <a:rPr lang="es-ES" sz="2000" b="1" dirty="0" err="1">
                <a:solidFill>
                  <a:srgbClr val="C00000"/>
                </a:solidFill>
              </a:rPr>
              <a:t>finish</a:t>
            </a:r>
            <a:r>
              <a:rPr lang="es-ES" sz="2000" b="1" dirty="0">
                <a:solidFill>
                  <a:srgbClr val="C00000"/>
                </a:solidFill>
              </a:rPr>
              <a:t> Good 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25" name="Imagen 24" descr="Imagen que contiene interior, edificio, área, vacío&#10;&#10;Descripción generada automáticamente">
            <a:extLst>
              <a:ext uri="{FF2B5EF4-FFF2-40B4-BE49-F238E27FC236}">
                <a16:creationId xmlns:a16="http://schemas.microsoft.com/office/drawing/2014/main" id="{71CD1609-4CC3-00B0-C2B2-289018C492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6177" y="1063139"/>
            <a:ext cx="3050888" cy="5423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175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n 6" descr="Un grupo de personas en una tienda&#10;&#10;Descripción generada automáticamente con confianza media">
            <a:extLst>
              <a:ext uri="{FF2B5EF4-FFF2-40B4-BE49-F238E27FC236}">
                <a16:creationId xmlns:a16="http://schemas.microsoft.com/office/drawing/2014/main" id="{695EB98A-1D61-4B48-CB29-1590F1A7A3C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46253" y="1976018"/>
            <a:ext cx="4724681" cy="3543511"/>
          </a:xfrm>
          <a:prstGeom prst="rect">
            <a:avLst/>
          </a:prstGeom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2BB26E86-C0E8-4201-9805-A6F6F5F45E94}"/>
              </a:ext>
            </a:extLst>
          </p:cNvPr>
          <p:cNvSpPr txBox="1"/>
          <p:nvPr/>
        </p:nvSpPr>
        <p:spPr>
          <a:xfrm>
            <a:off x="3879083" y="2647970"/>
            <a:ext cx="3048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b="1" dirty="0">
                <a:solidFill>
                  <a:srgbClr val="C00000"/>
                </a:solidFill>
              </a:rPr>
              <a:t>AFTER</a:t>
            </a:r>
          </a:p>
          <a:p>
            <a:pPr algn="ctr"/>
            <a:r>
              <a:rPr lang="es-ES" sz="2000" b="1" dirty="0">
                <a:solidFill>
                  <a:srgbClr val="C00000"/>
                </a:solidFill>
              </a:rPr>
              <a:t>5 Machines </a:t>
            </a:r>
            <a:r>
              <a:rPr lang="es-ES" sz="2000" b="1" dirty="0" err="1">
                <a:solidFill>
                  <a:srgbClr val="C00000"/>
                </a:solidFill>
              </a:rPr>
              <a:t>were</a:t>
            </a:r>
            <a:r>
              <a:rPr lang="es-ES" sz="2000" b="1" dirty="0">
                <a:solidFill>
                  <a:srgbClr val="C00000"/>
                </a:solidFill>
              </a:rPr>
              <a:t> moved </a:t>
            </a:r>
            <a:r>
              <a:rPr lang="es-ES" sz="2000" b="1" dirty="0" err="1">
                <a:solidFill>
                  <a:srgbClr val="C00000"/>
                </a:solidFill>
              </a:rPr>
              <a:t>into</a:t>
            </a:r>
            <a:r>
              <a:rPr lang="es-ES" sz="2000" b="1" dirty="0">
                <a:solidFill>
                  <a:srgbClr val="C00000"/>
                </a:solidFill>
              </a:rPr>
              <a:t> </a:t>
            </a:r>
            <a:r>
              <a:rPr lang="es-ES" sz="2000" b="1" dirty="0" err="1">
                <a:solidFill>
                  <a:srgbClr val="C00000"/>
                </a:solidFill>
              </a:rPr>
              <a:t>this</a:t>
            </a:r>
            <a:r>
              <a:rPr lang="es-ES" sz="2000" b="1" dirty="0">
                <a:solidFill>
                  <a:srgbClr val="C00000"/>
                </a:solidFill>
              </a:rPr>
              <a:t> </a:t>
            </a:r>
            <a:r>
              <a:rPr lang="es-ES" sz="2000" b="1" dirty="0" err="1">
                <a:solidFill>
                  <a:srgbClr val="C00000"/>
                </a:solidFill>
              </a:rPr>
              <a:t>area</a:t>
            </a:r>
            <a:endParaRPr lang="en-US" sz="2000" b="1" dirty="0">
              <a:solidFill>
                <a:srgbClr val="C00000"/>
              </a:solidFill>
            </a:endParaRPr>
          </a:p>
        </p:txBody>
      </p:sp>
      <p:pic>
        <p:nvPicPr>
          <p:cNvPr id="10" name="Imagen 9" descr="Imagen que contiene camioneta, camino, exterior, edificio&#10;&#10;Descripción generada automáticamente">
            <a:extLst>
              <a:ext uri="{FF2B5EF4-FFF2-40B4-BE49-F238E27FC236}">
                <a16:creationId xmlns:a16="http://schemas.microsoft.com/office/drawing/2014/main" id="{E4A3A980-849E-225E-3980-64DB8FDB0C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1" y="1014011"/>
            <a:ext cx="3006577" cy="1352960"/>
          </a:xfrm>
          <a:prstGeom prst="rect">
            <a:avLst/>
          </a:prstGeom>
        </p:spPr>
      </p:pic>
      <p:pic>
        <p:nvPicPr>
          <p:cNvPr id="11" name="Imagen 10" descr="Imagen que contiene camioneta, exterior, camino, camión&#10;&#10;Descripción generada automáticamente">
            <a:extLst>
              <a:ext uri="{FF2B5EF4-FFF2-40B4-BE49-F238E27FC236}">
                <a16:creationId xmlns:a16="http://schemas.microsoft.com/office/drawing/2014/main" id="{FA75B560-CA91-CD4F-5016-5B6EABFAAB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6248" y="1014011"/>
            <a:ext cx="2911664" cy="1310249"/>
          </a:xfrm>
          <a:prstGeom prst="rect">
            <a:avLst/>
          </a:prstGeom>
        </p:spPr>
      </p:pic>
      <p:pic>
        <p:nvPicPr>
          <p:cNvPr id="13" name="Imagen 12" descr="Tren de carga&#10;&#10;Descripción generada automáticamente con confianza media">
            <a:extLst>
              <a:ext uri="{FF2B5EF4-FFF2-40B4-BE49-F238E27FC236}">
                <a16:creationId xmlns:a16="http://schemas.microsoft.com/office/drawing/2014/main" id="{4250567B-E34D-7F23-62DC-BFB7D93C776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9571" y="2586030"/>
            <a:ext cx="3366051" cy="2524538"/>
          </a:xfrm>
          <a:prstGeom prst="rect">
            <a:avLst/>
          </a:prstGeom>
        </p:spPr>
      </p:pic>
      <p:pic>
        <p:nvPicPr>
          <p:cNvPr id="15" name="Imagen 14" descr="Imagen que contiene edificio, camioneta, equipaje, camión&#10;&#10;Descripción generada automáticamente">
            <a:extLst>
              <a:ext uri="{FF2B5EF4-FFF2-40B4-BE49-F238E27FC236}">
                <a16:creationId xmlns:a16="http://schemas.microsoft.com/office/drawing/2014/main" id="{A5866F9E-30B8-63E7-F09D-18F72F096E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2025" y="4192716"/>
            <a:ext cx="3366051" cy="2524538"/>
          </a:xfrm>
          <a:prstGeom prst="rect">
            <a:avLst/>
          </a:prstGeom>
        </p:spPr>
      </p:pic>
      <p:sp>
        <p:nvSpPr>
          <p:cNvPr id="16" name="Marcador de texto 9">
            <a:extLst>
              <a:ext uri="{FF2B5EF4-FFF2-40B4-BE49-F238E27FC236}">
                <a16:creationId xmlns:a16="http://schemas.microsoft.com/office/drawing/2014/main" id="{904239B4-0CF1-1340-F1A5-983A75A1BE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3375" y="276225"/>
            <a:ext cx="6032500" cy="528638"/>
          </a:xfrm>
        </p:spPr>
        <p:txBody>
          <a:bodyPr>
            <a:normAutofit/>
          </a:bodyPr>
          <a:lstStyle/>
          <a:p>
            <a:r>
              <a:rPr lang="es-ES" sz="2800" dirty="0" err="1">
                <a:solidFill>
                  <a:schemeClr val="bg1"/>
                </a:solidFill>
              </a:rPr>
              <a:t>Kaizen</a:t>
            </a:r>
            <a:r>
              <a:rPr lang="es-ES" sz="2800" dirty="0">
                <a:solidFill>
                  <a:schemeClr val="bg1"/>
                </a:solidFill>
              </a:rPr>
              <a:t> : </a:t>
            </a:r>
            <a:r>
              <a:rPr lang="es-ES" sz="2800" dirty="0" err="1">
                <a:solidFill>
                  <a:schemeClr val="bg1"/>
                </a:solidFill>
              </a:rPr>
              <a:t>Operation</a:t>
            </a:r>
            <a:r>
              <a:rPr lang="es-ES" sz="2800" dirty="0">
                <a:solidFill>
                  <a:schemeClr val="bg1"/>
                </a:solidFill>
              </a:rPr>
              <a:t> </a:t>
            </a:r>
            <a:r>
              <a:rPr lang="es-ES" sz="2800" dirty="0" err="1">
                <a:solidFill>
                  <a:schemeClr val="bg1"/>
                </a:solidFill>
              </a:rPr>
              <a:t>Consolidation</a:t>
            </a:r>
            <a:endParaRPr lang="en-US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000510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547</TotalTime>
  <Words>24</Words>
  <Application>Microsoft Office PowerPoint</Application>
  <PresentationFormat>Panorámica</PresentationFormat>
  <Paragraphs>6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6" baseType="lpstr">
      <vt:lpstr>Arial</vt:lpstr>
      <vt:lpstr>Calibri</vt:lpstr>
      <vt:lpstr>Calibri Light</vt:lpstr>
      <vt:lpstr>Office Theme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Elizondo, Sergio</dc:creator>
  <cp:lastModifiedBy>Martinez, Ricardo</cp:lastModifiedBy>
  <cp:revision>11</cp:revision>
  <cp:lastPrinted>2023-12-07T21:32:40Z</cp:lastPrinted>
  <dcterms:created xsi:type="dcterms:W3CDTF">2023-12-07T20:14:51Z</dcterms:created>
  <dcterms:modified xsi:type="dcterms:W3CDTF">2024-03-28T21:49:25Z</dcterms:modified>
</cp:coreProperties>
</file>