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82" r:id="rId2"/>
    <p:sldId id="283" r:id="rId3"/>
    <p:sldId id="284" r:id="rId4"/>
    <p:sldId id="285" r:id="rId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2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FEF5B5-E8C0-4BDD-8B05-C0D60541C567}" type="datetimeFigureOut">
              <a:rPr lang="es-MX" smtClean="0"/>
              <a:t>13/11/2023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29CC7-51AA-4FFE-8820-8B995B7728D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3045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b731fc6efe_0_2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7" name="Google Shape;287;gb731fc6efe_0_270:notes"/>
          <p:cNvSpPr txBox="1">
            <a:spLocks noGrp="1"/>
          </p:cNvSpPr>
          <p:nvPr>
            <p:ph type="body" idx="1"/>
          </p:nvPr>
        </p:nvSpPr>
        <p:spPr>
          <a:xfrm>
            <a:off x="934720" y="4415791"/>
            <a:ext cx="5141100" cy="41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4" tIns="46570" rIns="93164" bIns="46570" anchor="t" anchorCtr="0">
            <a:noAutofit/>
          </a:bodyPr>
          <a:lstStyle/>
          <a:p>
            <a:pPr marL="0" indent="0"/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73791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E1B8BA-6D5A-4865-8DD6-EDE40AEE69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0F04ED9-04C7-4447-AC79-6264AFD8EF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C5082C2-73B7-404D-BEA1-1C5A13D77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D3C1A-C9F1-4601-9A4E-E8B56A8F3449}" type="datetimeFigureOut">
              <a:rPr lang="es-MX" smtClean="0"/>
              <a:t>13/11/2023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8A6D442-EF40-4CC6-B555-3FA814A82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55F31A-3D6E-4588-9415-753C06B98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482-3B15-4539-AB6D-BB3740701C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64294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749A8C-2558-4A89-9DA3-2B013D328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46606B-DDC0-42B4-95B2-B73D60758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C064686-CC45-4D2C-A37A-8BB5A4F27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D3C1A-C9F1-4601-9A4E-E8B56A8F3449}" type="datetimeFigureOut">
              <a:rPr lang="es-MX" smtClean="0"/>
              <a:t>13/11/2023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D8031B9-2D5F-4951-87BA-A725A82C1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4FC4BB3-56AA-435D-B4EC-0C9E5EB69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482-3B15-4539-AB6D-BB3740701C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60050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B80528-635E-4C1B-A963-DE4C50123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A5A6B31-DF1D-42CA-8172-C12FCAB56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151EF6-484A-47ED-97BB-48180FF63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D3C1A-C9F1-4601-9A4E-E8B56A8F3449}" type="datetimeFigureOut">
              <a:rPr lang="es-MX" smtClean="0"/>
              <a:t>13/11/2023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816F283-B6A2-4EE0-B02D-EAD4C8330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6A83089-9C0A-47AD-8FEF-C74325380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482-3B15-4539-AB6D-BB3740701C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40068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B92325-F4DF-4D7B-A08D-279D7E301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CC26E9E-316C-44CA-BB37-1F36D62BD4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7C96BE8-0721-4281-8695-550CAEABC3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F99C4A1-A64E-4324-8FB9-76C62D38E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D3C1A-C9F1-4601-9A4E-E8B56A8F3449}" type="datetimeFigureOut">
              <a:rPr lang="es-MX" smtClean="0"/>
              <a:t>13/11/2023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1211A17-C80F-409D-A683-775839460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151A179-6590-4AA9-A6C1-676BFC9CE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482-3B15-4539-AB6D-BB3740701C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1796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08E68D-27C4-445A-9200-B16FFC6D8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46DBA7A-8041-4BB4-9DE0-B15709BCA7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1A369F5-5290-4A1D-926C-1CE438F698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9B558AC-C28E-40E9-B8DB-4E080AD78E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693D55B-55D3-4549-9B71-F67DBB97DA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3CDDA01-4E3E-4C09-90FC-E3B8F79A9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D3C1A-C9F1-4601-9A4E-E8B56A8F3449}" type="datetimeFigureOut">
              <a:rPr lang="es-MX" smtClean="0"/>
              <a:t>13/11/2023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6A9EFF-5C9E-44EB-96C6-E191C126E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0F98055-F916-454D-9B70-5EA3B275B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482-3B15-4539-AB6D-BB3740701C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66353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E893D8-0B2B-46F5-B136-923B3A7FD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5173D12-B2DD-4399-83CD-AFAE248BF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D3C1A-C9F1-4601-9A4E-E8B56A8F3449}" type="datetimeFigureOut">
              <a:rPr lang="es-MX" smtClean="0"/>
              <a:t>13/11/2023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C368F7C-C20F-4824-8319-3D98645A1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6CFDB51-91E6-4E92-ABAF-625970CB4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482-3B15-4539-AB6D-BB3740701C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2772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4D0BA07-0914-4173-A5F7-B8595120F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D3C1A-C9F1-4601-9A4E-E8B56A8F3449}" type="datetimeFigureOut">
              <a:rPr lang="es-MX" smtClean="0"/>
              <a:t>13/11/2023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93846F6-C70F-4364-922C-7A3C2DB03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378AF93-26B9-49A5-8B72-EAB3AE72A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482-3B15-4539-AB6D-BB3740701C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7362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FA5AA1-1597-46D6-9103-09A8CFE99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34F49D-A2D4-48B6-913A-5D92A80CD6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E10F532-13F4-4A82-9A0E-883DBE758B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F492FC6-FC70-4BCC-9264-703EEFF9F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D3C1A-C9F1-4601-9A4E-E8B56A8F3449}" type="datetimeFigureOut">
              <a:rPr lang="es-MX" smtClean="0"/>
              <a:t>13/11/2023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7517EAF-D410-4843-A2E6-9891948E1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9744D7C-C119-4D51-8394-0F56E824D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482-3B15-4539-AB6D-BB3740701C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54729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DCB3F3-2927-407E-89E7-EDBE64396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AF36F77-585B-44C4-BC4D-62FC566DFC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E16714C-71C9-4CCF-8F84-A4A622E7B6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7127503-8C24-44DE-B3B2-6771C6DEE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D3C1A-C9F1-4601-9A4E-E8B56A8F3449}" type="datetimeFigureOut">
              <a:rPr lang="es-MX" smtClean="0"/>
              <a:t>13/11/2023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C5B74C1-65D1-47F1-AC09-622BAB901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36DB91E-4A97-4487-8CE5-B962FC9AC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482-3B15-4539-AB6D-BB3740701C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969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BCBE5B-4CAA-4461-85AB-DE50066F8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DE773A4-EA00-4EBD-876B-ED8E45E72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9A0893-9E21-48A1-98B5-9AA655D84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D3C1A-C9F1-4601-9A4E-E8B56A8F3449}" type="datetimeFigureOut">
              <a:rPr lang="es-MX" smtClean="0"/>
              <a:t>13/11/2023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0D98F05-E2B7-48A0-8503-3CA8EC363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7754E3-A46B-4994-B07D-1392746CC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482-3B15-4539-AB6D-BB3740701C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4698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180ED1F-0178-4FCD-9CCB-22708FC6A4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D96A7E1-4FE1-4148-BABF-2669B5AEDC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4893E6-630A-4C0A-8480-D5404721F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D3C1A-C9F1-4601-9A4E-E8B56A8F3449}" type="datetimeFigureOut">
              <a:rPr lang="es-MX" smtClean="0"/>
              <a:t>13/11/2023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04F45F-1343-456C-86EC-3FE70FC40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EC37772-5364-4206-B188-3FE43D4F7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1482-3B15-4539-AB6D-BB3740701C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73269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Blank">
  <p:cSld name="1_Blank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8" descr="RPS_BlankStandard_Template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3175" y="-15875"/>
            <a:ext cx="12117062" cy="858824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8"/>
          <p:cNvSpPr txBox="1">
            <a:spLocks noGrp="1"/>
          </p:cNvSpPr>
          <p:nvPr>
            <p:ph type="sldNum" idx="12"/>
          </p:nvPr>
        </p:nvSpPr>
        <p:spPr>
          <a:xfrm>
            <a:off x="11904303" y="6512916"/>
            <a:ext cx="269045" cy="656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0" marR="0" lvl="0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3" name="Google Shape;23;p8"/>
          <p:cNvSpPr txBox="1">
            <a:spLocks noGrp="1"/>
          </p:cNvSpPr>
          <p:nvPr>
            <p:ph type="body" idx="1"/>
          </p:nvPr>
        </p:nvSpPr>
        <p:spPr>
          <a:xfrm>
            <a:off x="332970" y="276353"/>
            <a:ext cx="6033375" cy="5283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228600" lvl="0" indent="-114300" algn="l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None/>
              <a:defRPr sz="2000"/>
            </a:lvl1pPr>
            <a:lvl2pPr marL="457200" lvl="1" indent="-241300" algn="l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–"/>
              <a:defRPr sz="2000"/>
            </a:lvl2pPr>
            <a:lvl3pPr marL="685800" lvl="2" indent="-241300" algn="l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•"/>
              <a:defRPr sz="2000"/>
            </a:lvl3pPr>
            <a:lvl4pPr marL="914400" lvl="3" indent="-241300" algn="l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–"/>
              <a:defRPr sz="2000"/>
            </a:lvl4pPr>
            <a:lvl5pPr marL="1143000" lvl="4" indent="-241300" algn="l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»"/>
              <a:defRPr sz="2000"/>
            </a:lvl5pPr>
            <a:lvl6pPr marL="1371600" lvl="5" indent="-17145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•"/>
              <a:defRPr/>
            </a:lvl6pPr>
            <a:lvl7pPr marL="1600200" lvl="6" indent="-17145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•"/>
              <a:defRPr/>
            </a:lvl7pPr>
            <a:lvl8pPr marL="1828800" lvl="7" indent="-17145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•"/>
              <a:defRPr/>
            </a:lvl8pPr>
            <a:lvl9pPr marL="2057400" lvl="8" indent="-17145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2859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516FBF0-9304-4579-B93B-6A210A25A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D9F99AE-9642-4CEC-B7C8-8D098B95C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4E6E41F-73DF-4353-8C35-1EAF266551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D3C1A-C9F1-4601-9A4E-E8B56A8F3449}" type="datetimeFigureOut">
              <a:rPr lang="es-MX" smtClean="0"/>
              <a:t>13/11/2023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5557478-BCD9-40CC-AA80-4C83F025BE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C073601-072D-4427-A0C8-DDA464E704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11482-3B15-4539-AB6D-BB3740701C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2268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13098BD5-14DD-DADD-517E-1A449D1A08E9}"/>
              </a:ext>
            </a:extLst>
          </p:cNvPr>
          <p:cNvSpPr txBox="1"/>
          <p:nvPr/>
        </p:nvSpPr>
        <p:spPr>
          <a:xfrm>
            <a:off x="76444" y="6432520"/>
            <a:ext cx="2560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err="1">
                <a:solidFill>
                  <a:schemeClr val="bg1">
                    <a:lumMod val="65000"/>
                  </a:schemeClr>
                </a:solidFill>
              </a:rPr>
              <a:t>R.Mtz</a:t>
            </a:r>
            <a:r>
              <a:rPr lang="es-MX" dirty="0">
                <a:solidFill>
                  <a:schemeClr val="bg1">
                    <a:lumMod val="65000"/>
                  </a:schemeClr>
                </a:solidFill>
              </a:rPr>
              <a:t>. @ Jul 13, 2023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05F56F3-4E5D-70EF-F863-30485E6486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Molde H-BMQ 8095 P/N 43049F012</a:t>
            </a:r>
            <a:endParaRPr lang="en-U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36589A0C-8E66-32AD-10AA-9C78C349E7F8}"/>
              </a:ext>
            </a:extLst>
          </p:cNvPr>
          <p:cNvSpPr txBox="1"/>
          <p:nvPr/>
        </p:nvSpPr>
        <p:spPr>
          <a:xfrm>
            <a:off x="1356659" y="804722"/>
            <a:ext cx="86536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err="1"/>
              <a:t>Problem</a:t>
            </a:r>
            <a:r>
              <a:rPr lang="es-ES" dirty="0"/>
              <a:t>: </a:t>
            </a:r>
            <a:r>
              <a:rPr lang="es-ES" dirty="0" err="1"/>
              <a:t>Mold</a:t>
            </a:r>
            <a:r>
              <a:rPr lang="es-ES" dirty="0"/>
              <a:t> </a:t>
            </a:r>
            <a:r>
              <a:rPr lang="es-ES" dirty="0" err="1"/>
              <a:t>reported</a:t>
            </a:r>
            <a:r>
              <a:rPr lang="es-ES" dirty="0"/>
              <a:t> </a:t>
            </a:r>
            <a:r>
              <a:rPr lang="es-ES" dirty="0" err="1"/>
              <a:t>with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Ejector</a:t>
            </a:r>
            <a:r>
              <a:rPr lang="es-ES" dirty="0"/>
              <a:t> </a:t>
            </a:r>
            <a:r>
              <a:rPr lang="es-ES" dirty="0" err="1"/>
              <a:t>plate</a:t>
            </a:r>
            <a:r>
              <a:rPr lang="es-ES" dirty="0"/>
              <a:t> </a:t>
            </a:r>
            <a:r>
              <a:rPr lang="es-ES" dirty="0" err="1"/>
              <a:t>stuck</a:t>
            </a:r>
            <a:r>
              <a:rPr lang="es-ES" dirty="0"/>
              <a:t>, </a:t>
            </a:r>
            <a:r>
              <a:rPr lang="es-ES" dirty="0" err="1"/>
              <a:t>this</a:t>
            </a:r>
            <a:r>
              <a:rPr lang="es-ES" dirty="0"/>
              <a:t> </a:t>
            </a:r>
            <a:r>
              <a:rPr lang="es-ES" dirty="0" err="1"/>
              <a:t>is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third</a:t>
            </a:r>
            <a:r>
              <a:rPr lang="es-ES" dirty="0"/>
              <a:t> time </a:t>
            </a:r>
            <a:r>
              <a:rPr lang="es-ES" dirty="0" err="1"/>
              <a:t>reported</a:t>
            </a:r>
            <a:r>
              <a:rPr lang="es-ES" dirty="0"/>
              <a:t> </a:t>
            </a:r>
            <a:r>
              <a:rPr lang="es-ES" dirty="0" err="1"/>
              <a:t>with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same</a:t>
            </a:r>
            <a:r>
              <a:rPr lang="es-ES" dirty="0"/>
              <a:t> </a:t>
            </a:r>
            <a:r>
              <a:rPr lang="es-ES" dirty="0" err="1"/>
              <a:t>problem</a:t>
            </a:r>
            <a:r>
              <a:rPr lang="es-ES" dirty="0"/>
              <a:t>, </a:t>
            </a:r>
            <a:r>
              <a:rPr lang="es-ES" dirty="0" err="1"/>
              <a:t>this</a:t>
            </a:r>
            <a:r>
              <a:rPr lang="es-ES" dirty="0"/>
              <a:t> cause 8 </a:t>
            </a:r>
            <a:r>
              <a:rPr lang="es-ES" dirty="0" err="1"/>
              <a:t>hours</a:t>
            </a:r>
            <a:r>
              <a:rPr lang="es-ES" dirty="0"/>
              <a:t> </a:t>
            </a:r>
            <a:r>
              <a:rPr lang="es-ES" dirty="0" err="1"/>
              <a:t>loss</a:t>
            </a:r>
            <a:r>
              <a:rPr lang="es-ES" dirty="0"/>
              <a:t> </a:t>
            </a:r>
            <a:r>
              <a:rPr lang="es-ES" dirty="0" err="1"/>
              <a:t>with</a:t>
            </a:r>
            <a:r>
              <a:rPr lang="es-ES" dirty="0"/>
              <a:t> no </a:t>
            </a:r>
            <a:r>
              <a:rPr lang="es-ES" dirty="0" err="1"/>
              <a:t>production</a:t>
            </a:r>
            <a:r>
              <a:rPr lang="es-ES" dirty="0"/>
              <a:t>.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mold</a:t>
            </a:r>
            <a:r>
              <a:rPr lang="es-ES" dirty="0"/>
              <a:t> </a:t>
            </a:r>
            <a:r>
              <a:rPr lang="es-ES" dirty="0" err="1"/>
              <a:t>is</a:t>
            </a:r>
            <a:r>
              <a:rPr lang="es-ES" dirty="0"/>
              <a:t> </a:t>
            </a:r>
            <a:r>
              <a:rPr lang="es-ES" dirty="0" err="1"/>
              <a:t>clean</a:t>
            </a:r>
            <a:r>
              <a:rPr lang="es-ES" dirty="0"/>
              <a:t> up, </a:t>
            </a:r>
            <a:r>
              <a:rPr lang="es-ES" dirty="0" err="1"/>
              <a:t>every</a:t>
            </a:r>
            <a:r>
              <a:rPr lang="es-ES" dirty="0"/>
              <a:t> time </a:t>
            </a:r>
            <a:r>
              <a:rPr lang="es-ES" dirty="0" err="1"/>
              <a:t>but</a:t>
            </a:r>
            <a:r>
              <a:rPr lang="es-ES" dirty="0"/>
              <a:t> run </a:t>
            </a:r>
            <a:r>
              <a:rPr lang="es-ES" dirty="0" err="1"/>
              <a:t>only</a:t>
            </a:r>
            <a:r>
              <a:rPr lang="es-ES" dirty="0"/>
              <a:t> </a:t>
            </a:r>
            <a:r>
              <a:rPr lang="es-ES" dirty="0" err="1"/>
              <a:t>few</a:t>
            </a:r>
            <a:r>
              <a:rPr lang="es-ES" dirty="0"/>
              <a:t> </a:t>
            </a:r>
            <a:r>
              <a:rPr lang="es-ES" dirty="0" err="1"/>
              <a:t>hours</a:t>
            </a:r>
            <a:r>
              <a:rPr lang="es-ES" dirty="0"/>
              <a:t>.</a:t>
            </a:r>
            <a:endParaRPr lang="en-US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1A15B3E-E95B-FB64-F990-34B354B63B5D}"/>
              </a:ext>
            </a:extLst>
          </p:cNvPr>
          <p:cNvSpPr txBox="1"/>
          <p:nvPr/>
        </p:nvSpPr>
        <p:spPr>
          <a:xfrm>
            <a:off x="468763" y="1728052"/>
            <a:ext cx="10429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err="1"/>
              <a:t>Solution</a:t>
            </a:r>
            <a:r>
              <a:rPr lang="es-ES" dirty="0"/>
              <a:t>: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mold</a:t>
            </a:r>
            <a:r>
              <a:rPr lang="es-ES" dirty="0"/>
              <a:t> </a:t>
            </a:r>
            <a:r>
              <a:rPr lang="es-ES" dirty="0" err="1"/>
              <a:t>needs</a:t>
            </a:r>
            <a:r>
              <a:rPr lang="es-ES" dirty="0"/>
              <a:t> </a:t>
            </a:r>
            <a:r>
              <a:rPr lang="es-ES" dirty="0" err="1"/>
              <a:t>to</a:t>
            </a:r>
            <a:r>
              <a:rPr lang="es-ES" dirty="0"/>
              <a:t> </a:t>
            </a:r>
            <a:r>
              <a:rPr lang="es-ES" dirty="0" err="1"/>
              <a:t>implemented</a:t>
            </a:r>
            <a:r>
              <a:rPr lang="es-ES" dirty="0"/>
              <a:t> </a:t>
            </a:r>
            <a:r>
              <a:rPr lang="es-ES" dirty="0" err="1"/>
              <a:t>vents</a:t>
            </a:r>
            <a:r>
              <a:rPr lang="es-ES" dirty="0"/>
              <a:t>.</a:t>
            </a:r>
            <a:endParaRPr lang="en-US" dirty="0"/>
          </a:p>
        </p:txBody>
      </p:sp>
      <p:pic>
        <p:nvPicPr>
          <p:cNvPr id="7" name="Imagen 6" descr="Imagen que contiene edificio, cubierto, nieve, flor&#10;&#10;Descripción generada automáticamente">
            <a:extLst>
              <a:ext uri="{FF2B5EF4-FFF2-40B4-BE49-F238E27FC236}">
                <a16:creationId xmlns:a16="http://schemas.microsoft.com/office/drawing/2014/main" id="{CE85757A-4436-D20D-40C5-445724D3DB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41" y="2200272"/>
            <a:ext cx="3174186" cy="4232248"/>
          </a:xfrm>
          <a:prstGeom prst="rect">
            <a:avLst/>
          </a:prstGeom>
        </p:spPr>
      </p:pic>
      <p:pic>
        <p:nvPicPr>
          <p:cNvPr id="9" name="Imagen 8" descr="Imagen que contiene exterior, rueda, cubierto, cerca&#10;&#10;Descripción generada automáticamente">
            <a:extLst>
              <a:ext uri="{FF2B5EF4-FFF2-40B4-BE49-F238E27FC236}">
                <a16:creationId xmlns:a16="http://schemas.microsoft.com/office/drawing/2014/main" id="{6AB2E51D-CF41-7697-73A3-B5A2982697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823" y="2168007"/>
            <a:ext cx="2986663" cy="2239997"/>
          </a:xfrm>
          <a:prstGeom prst="rect">
            <a:avLst/>
          </a:prstGeom>
        </p:spPr>
      </p:pic>
      <p:pic>
        <p:nvPicPr>
          <p:cNvPr id="11" name="Imagen 10" descr="Imagen que contiene tabla, interior, plato, agua&#10;&#10;Descripción generada automáticamente">
            <a:extLst>
              <a:ext uri="{FF2B5EF4-FFF2-40B4-BE49-F238E27FC236}">
                <a16:creationId xmlns:a16="http://schemas.microsoft.com/office/drawing/2014/main" id="{CA46438C-D911-C2B5-A826-E439026A9A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824" y="4561855"/>
            <a:ext cx="2986662" cy="2239997"/>
          </a:xfrm>
          <a:prstGeom prst="rect">
            <a:avLst/>
          </a:prstGeom>
        </p:spPr>
      </p:pic>
      <p:pic>
        <p:nvPicPr>
          <p:cNvPr id="13" name="Imagen 12" descr="Imagen que contiene metal, viejo, avión, tabla&#10;&#10;Descripción generada automáticamente">
            <a:extLst>
              <a:ext uri="{FF2B5EF4-FFF2-40B4-BE49-F238E27FC236}">
                <a16:creationId xmlns:a16="http://schemas.microsoft.com/office/drawing/2014/main" id="{60A6AF4B-DC70-F96C-C4C2-EE732D3F55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517" y="2200273"/>
            <a:ext cx="3174186" cy="4232248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AAAF336E-D994-BDA6-8DF4-B435ED596D2A}"/>
              </a:ext>
            </a:extLst>
          </p:cNvPr>
          <p:cNvSpPr txBox="1"/>
          <p:nvPr/>
        </p:nvSpPr>
        <p:spPr>
          <a:xfrm>
            <a:off x="2780875" y="2159660"/>
            <a:ext cx="286455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rgbClr val="FF0000"/>
                </a:solidFill>
              </a:rPr>
              <a:t>GAS ACCUMULATED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7E4E9D53-8A6A-8291-A1B3-DB48925C5B67}"/>
              </a:ext>
            </a:extLst>
          </p:cNvPr>
          <p:cNvCxnSpPr/>
          <p:nvPr/>
        </p:nvCxnSpPr>
        <p:spPr>
          <a:xfrm flipH="1">
            <a:off x="2199861" y="2715195"/>
            <a:ext cx="1702366" cy="118757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FC9D0355-5E9B-4739-D2B2-CF7134F7EEB0}"/>
              </a:ext>
            </a:extLst>
          </p:cNvPr>
          <p:cNvCxnSpPr>
            <a:cxnSpLocks/>
          </p:cNvCxnSpPr>
          <p:nvPr/>
        </p:nvCxnSpPr>
        <p:spPr>
          <a:xfrm>
            <a:off x="4536600" y="2789703"/>
            <a:ext cx="1559400" cy="742786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de flecha 20">
            <a:extLst>
              <a:ext uri="{FF2B5EF4-FFF2-40B4-BE49-F238E27FC236}">
                <a16:creationId xmlns:a16="http://schemas.microsoft.com/office/drawing/2014/main" id="{899ABAEA-3EDD-1861-F865-3D1535C186E6}"/>
              </a:ext>
            </a:extLst>
          </p:cNvPr>
          <p:cNvCxnSpPr>
            <a:cxnSpLocks/>
          </p:cNvCxnSpPr>
          <p:nvPr/>
        </p:nvCxnSpPr>
        <p:spPr>
          <a:xfrm>
            <a:off x="4200939" y="2715195"/>
            <a:ext cx="1741698" cy="2572422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D6ED9593-533D-6A27-166F-2018F64DD37B}"/>
              </a:ext>
            </a:extLst>
          </p:cNvPr>
          <p:cNvCxnSpPr>
            <a:cxnSpLocks/>
          </p:cNvCxnSpPr>
          <p:nvPr/>
        </p:nvCxnSpPr>
        <p:spPr>
          <a:xfrm>
            <a:off x="4810539" y="2702382"/>
            <a:ext cx="5181600" cy="886178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7237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4F5C1E6-DBEB-2F1E-26EC-05F31EAAB182}"/>
              </a:ext>
            </a:extLst>
          </p:cNvPr>
          <p:cNvSpPr txBox="1">
            <a:spLocks/>
          </p:cNvSpPr>
          <p:nvPr/>
        </p:nvSpPr>
        <p:spPr>
          <a:xfrm>
            <a:off x="485370" y="428753"/>
            <a:ext cx="6033375" cy="52836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45700" tIns="45700" rIns="45700" bIns="45700" rtlCol="0" anchor="t" anchorCtr="0">
            <a:normAutofit/>
          </a:bodyPr>
          <a:lstStyle>
            <a:lvl1pPr marL="228600" lvl="0" indent="-114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-241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lvl="2" indent="-241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lvl="3" indent="-241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lvl="4" indent="-241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lvl="5" indent="-171450" algn="l" defTabSz="914400" rtl="0" eaLnBrk="1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lvl="6" indent="-171450" algn="l" defTabSz="914400" rtl="0" eaLnBrk="1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lvl="7" indent="-171450" algn="l" defTabSz="914400" rtl="0" eaLnBrk="1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lvl="8" indent="-171450" algn="l" defTabSz="914400" rtl="0" eaLnBrk="1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/>
              <a:t>Molde H-BMQ 8095 P/N 43049F012</a:t>
            </a:r>
            <a:endParaRPr lang="en-US" dirty="0"/>
          </a:p>
        </p:txBody>
      </p:sp>
      <p:pic>
        <p:nvPicPr>
          <p:cNvPr id="5" name="Imagen 4" descr="Imagen que contiene interior, cocina, mostrador, tabla&#10;&#10;Descripción generada automáticamente">
            <a:extLst>
              <a:ext uri="{FF2B5EF4-FFF2-40B4-BE49-F238E27FC236}">
                <a16:creationId xmlns:a16="http://schemas.microsoft.com/office/drawing/2014/main" id="{534F7C5F-2BA3-8EE8-8ACC-1DDB47BD5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70" y="1273174"/>
            <a:ext cx="3233738" cy="4311651"/>
          </a:xfrm>
          <a:prstGeom prst="rect">
            <a:avLst/>
          </a:prstGeom>
        </p:spPr>
      </p:pic>
      <p:pic>
        <p:nvPicPr>
          <p:cNvPr id="7" name="Imagen 6" descr="Imagen que contiene interior, cocina, horno, estufa&#10;&#10;Descripción generada automáticamente">
            <a:extLst>
              <a:ext uri="{FF2B5EF4-FFF2-40B4-BE49-F238E27FC236}">
                <a16:creationId xmlns:a16="http://schemas.microsoft.com/office/drawing/2014/main" id="{7CF1548B-0BF3-D995-B24A-9DFC2D46BD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1974" y="1273173"/>
            <a:ext cx="3233738" cy="4311651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C6033D9-2EFE-EDA4-5510-BB0B73B9779C}"/>
              </a:ext>
            </a:extLst>
          </p:cNvPr>
          <p:cNvSpPr txBox="1"/>
          <p:nvPr/>
        </p:nvSpPr>
        <p:spPr>
          <a:xfrm>
            <a:off x="4010027" y="1200904"/>
            <a:ext cx="2768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/>
              <a:t>ONLY ONE VENT FOR CAVITY</a:t>
            </a:r>
            <a:endParaRPr lang="en-US" sz="2400" dirty="0"/>
          </a:p>
        </p:txBody>
      </p: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A0D5EBE0-5A59-22B8-76BE-8AE535A5FAA6}"/>
              </a:ext>
            </a:extLst>
          </p:cNvPr>
          <p:cNvCxnSpPr>
            <a:cxnSpLocks/>
          </p:cNvCxnSpPr>
          <p:nvPr/>
        </p:nvCxnSpPr>
        <p:spPr>
          <a:xfrm flipH="1">
            <a:off x="1371600" y="1959630"/>
            <a:ext cx="3779085" cy="181227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AF9A813-C34E-6C37-E610-6010D9CF9D36}"/>
              </a:ext>
            </a:extLst>
          </p:cNvPr>
          <p:cNvSpPr txBox="1"/>
          <p:nvPr/>
        </p:nvSpPr>
        <p:spPr>
          <a:xfrm>
            <a:off x="4711810" y="4262864"/>
            <a:ext cx="2768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/>
              <a:t>TWO VENTS WERE ADED FOR CAVITY</a:t>
            </a:r>
            <a:endParaRPr lang="en-US" sz="2400" dirty="0"/>
          </a:p>
        </p:txBody>
      </p: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AC563C41-A992-403D-76FD-6FA6407D13DC}"/>
              </a:ext>
            </a:extLst>
          </p:cNvPr>
          <p:cNvCxnSpPr>
            <a:cxnSpLocks/>
            <a:stCxn id="11" idx="0"/>
          </p:cNvCxnSpPr>
          <p:nvPr/>
        </p:nvCxnSpPr>
        <p:spPr>
          <a:xfrm flipV="1">
            <a:off x="6096000" y="2275683"/>
            <a:ext cx="2833240" cy="198718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F3B640CB-EC4B-67B1-7455-FF73EFAA4F8A}"/>
              </a:ext>
            </a:extLst>
          </p:cNvPr>
          <p:cNvCxnSpPr>
            <a:cxnSpLocks/>
          </p:cNvCxnSpPr>
          <p:nvPr/>
        </p:nvCxnSpPr>
        <p:spPr>
          <a:xfrm flipV="1">
            <a:off x="6160860" y="3803718"/>
            <a:ext cx="3868965" cy="61154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612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2">
            <a:extLst>
              <a:ext uri="{FF2B5EF4-FFF2-40B4-BE49-F238E27FC236}">
                <a16:creationId xmlns:a16="http://schemas.microsoft.com/office/drawing/2014/main" id="{C7EFF0B4-D4B5-CFCF-2B65-3B462E9385F9}"/>
              </a:ext>
            </a:extLst>
          </p:cNvPr>
          <p:cNvSpPr txBox="1">
            <a:spLocks/>
          </p:cNvSpPr>
          <p:nvPr/>
        </p:nvSpPr>
        <p:spPr>
          <a:xfrm>
            <a:off x="485370" y="428753"/>
            <a:ext cx="6033375" cy="52836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45700" tIns="45700" rIns="45700" bIns="45700" rtlCol="0" anchor="t" anchorCtr="0">
            <a:normAutofit/>
          </a:bodyPr>
          <a:lstStyle>
            <a:lvl1pPr marL="228600" lvl="0" indent="-114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-241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lvl="2" indent="-241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lvl="3" indent="-241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lvl="4" indent="-241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lvl="5" indent="-171450" algn="l" defTabSz="914400" rtl="0" eaLnBrk="1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lvl="6" indent="-171450" algn="l" defTabSz="914400" rtl="0" eaLnBrk="1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lvl="7" indent="-171450" algn="l" defTabSz="914400" rtl="0" eaLnBrk="1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lvl="8" indent="-171450" algn="l" defTabSz="914400" rtl="0" eaLnBrk="1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/>
              <a:t>Molde H-BMQ 8095 P/N 43049F012</a:t>
            </a:r>
            <a:endParaRPr lang="en-US" dirty="0"/>
          </a:p>
        </p:txBody>
      </p:sp>
      <p:pic>
        <p:nvPicPr>
          <p:cNvPr id="6" name="Imagen 5" descr="Imagen que contiene interior, lavabo, metal, avión&#10;&#10;Descripción generada automáticamente">
            <a:extLst>
              <a:ext uri="{FF2B5EF4-FFF2-40B4-BE49-F238E27FC236}">
                <a16:creationId xmlns:a16="http://schemas.microsoft.com/office/drawing/2014/main" id="{905576BB-6E9F-C0E1-B72A-7E06F095BC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728" y="2266122"/>
            <a:ext cx="3334113" cy="4445483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FA9FAB8-EA8E-243E-9436-F80E333D15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0" y="1113564"/>
            <a:ext cx="2994495" cy="3992660"/>
          </a:xfrm>
          <a:prstGeom prst="rect">
            <a:avLst/>
          </a:prstGeom>
        </p:spPr>
      </p:pic>
      <p:pic>
        <p:nvPicPr>
          <p:cNvPr id="10" name="Imagen 9" descr="Imagen que contiene tabla, firmar&#10;&#10;Descripción generada automáticamente">
            <a:extLst>
              <a:ext uri="{FF2B5EF4-FFF2-40B4-BE49-F238E27FC236}">
                <a16:creationId xmlns:a16="http://schemas.microsoft.com/office/drawing/2014/main" id="{5177468B-377B-A8D2-A4D3-83CB8632CE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450" y="957122"/>
            <a:ext cx="4572000" cy="3429000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B981AC33-2C72-5902-568E-5FC46B389CA6}"/>
              </a:ext>
            </a:extLst>
          </p:cNvPr>
          <p:cNvSpPr txBox="1"/>
          <p:nvPr/>
        </p:nvSpPr>
        <p:spPr>
          <a:xfrm>
            <a:off x="3750365" y="1113564"/>
            <a:ext cx="27683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/>
              <a:t>THREE HOLES  VENTS BUT DOES NOT HAVE EXAUST</a:t>
            </a:r>
            <a:endParaRPr lang="en-US" sz="2400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50D572C-3C29-A45D-9D52-837C90D74199}"/>
              </a:ext>
            </a:extLst>
          </p:cNvPr>
          <p:cNvSpPr txBox="1"/>
          <p:nvPr/>
        </p:nvSpPr>
        <p:spPr>
          <a:xfrm>
            <a:off x="105509" y="5262666"/>
            <a:ext cx="35408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/>
              <a:t>NO VENTS AT ATMOSPHERE IN THE SEAT PLATE</a:t>
            </a:r>
            <a:endParaRPr lang="en-US" sz="2400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26893D0-5EA8-1CC5-3BF1-5F80866A0451}"/>
              </a:ext>
            </a:extLst>
          </p:cNvPr>
          <p:cNvSpPr txBox="1"/>
          <p:nvPr/>
        </p:nvSpPr>
        <p:spPr>
          <a:xfrm>
            <a:off x="7964394" y="5337056"/>
            <a:ext cx="36180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/>
              <a:t>VENTS WERE ADDED WITH ATMOSPHERE EXAUST</a:t>
            </a:r>
            <a:endParaRPr lang="en-US" sz="2400" dirty="0"/>
          </a:p>
        </p:txBody>
      </p: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A91F9FA2-7303-00E9-972D-2042DCA48B9F}"/>
              </a:ext>
            </a:extLst>
          </p:cNvPr>
          <p:cNvCxnSpPr>
            <a:cxnSpLocks/>
          </p:cNvCxnSpPr>
          <p:nvPr/>
        </p:nvCxnSpPr>
        <p:spPr>
          <a:xfrm flipH="1">
            <a:off x="2146852" y="1529062"/>
            <a:ext cx="1828800" cy="97559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DFF66F1-87AF-640E-172D-620F3FDF785C}"/>
              </a:ext>
            </a:extLst>
          </p:cNvPr>
          <p:cNvCxnSpPr>
            <a:cxnSpLocks/>
          </p:cNvCxnSpPr>
          <p:nvPr/>
        </p:nvCxnSpPr>
        <p:spPr>
          <a:xfrm flipV="1">
            <a:off x="2843416" y="3807892"/>
            <a:ext cx="2127392" cy="152916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de flecha 20">
            <a:extLst>
              <a:ext uri="{FF2B5EF4-FFF2-40B4-BE49-F238E27FC236}">
                <a16:creationId xmlns:a16="http://schemas.microsoft.com/office/drawing/2014/main" id="{6E5EB969-E329-8267-5FE0-CA8F9E961BDB}"/>
              </a:ext>
            </a:extLst>
          </p:cNvPr>
          <p:cNvCxnSpPr>
            <a:cxnSpLocks/>
            <a:stCxn id="15" idx="0"/>
          </p:cNvCxnSpPr>
          <p:nvPr/>
        </p:nvCxnSpPr>
        <p:spPr>
          <a:xfrm flipV="1">
            <a:off x="9773397" y="3429000"/>
            <a:ext cx="540242" cy="190805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167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2">
            <a:extLst>
              <a:ext uri="{FF2B5EF4-FFF2-40B4-BE49-F238E27FC236}">
                <a16:creationId xmlns:a16="http://schemas.microsoft.com/office/drawing/2014/main" id="{C7EFF0B4-D4B5-CFCF-2B65-3B462E9385F9}"/>
              </a:ext>
            </a:extLst>
          </p:cNvPr>
          <p:cNvSpPr txBox="1">
            <a:spLocks/>
          </p:cNvSpPr>
          <p:nvPr/>
        </p:nvSpPr>
        <p:spPr>
          <a:xfrm>
            <a:off x="485370" y="428753"/>
            <a:ext cx="6033375" cy="52836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45700" tIns="45700" rIns="45700" bIns="45700" rtlCol="0" anchor="t" anchorCtr="0">
            <a:normAutofit/>
          </a:bodyPr>
          <a:lstStyle>
            <a:lvl1pPr marL="228600" lvl="0" indent="-114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-241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lvl="2" indent="-241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lvl="3" indent="-241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lvl="4" indent="-241300" algn="l" defTabSz="914400" rtl="0" eaLnBrk="1" latinLnBrk="0" hangingPunct="1">
              <a:lnSpc>
                <a:spcPct val="50000"/>
              </a:lnSpc>
              <a:spcBef>
                <a:spcPts val="95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lvl="5" indent="-171450" algn="l" defTabSz="914400" rtl="0" eaLnBrk="1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lvl="6" indent="-171450" algn="l" defTabSz="914400" rtl="0" eaLnBrk="1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lvl="7" indent="-171450" algn="l" defTabSz="914400" rtl="0" eaLnBrk="1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lvl="8" indent="-171450" algn="l" defTabSz="914400" rtl="0" eaLnBrk="1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/>
              <a:t>Molde H-BMQ 8095 P/N 43049F012</a:t>
            </a:r>
            <a:endParaRPr lang="en-US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50D572C-3C29-A45D-9D52-837C90D74199}"/>
              </a:ext>
            </a:extLst>
          </p:cNvPr>
          <p:cNvSpPr txBox="1"/>
          <p:nvPr/>
        </p:nvSpPr>
        <p:spPr>
          <a:xfrm>
            <a:off x="4399721" y="1128633"/>
            <a:ext cx="2768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/>
              <a:t>ONLY ONE VENT FOR CAVITY</a:t>
            </a:r>
            <a:endParaRPr lang="en-US" sz="2400" dirty="0"/>
          </a:p>
        </p:txBody>
      </p:sp>
      <p:pic>
        <p:nvPicPr>
          <p:cNvPr id="3" name="Imagen 2" descr="Imagen que contiene estructuras metálicas, azul&#10;&#10;Descripción generada automáticamente">
            <a:extLst>
              <a:ext uri="{FF2B5EF4-FFF2-40B4-BE49-F238E27FC236}">
                <a16:creationId xmlns:a16="http://schemas.microsoft.com/office/drawing/2014/main" id="{786424A8-8675-6FE0-34DD-5C461B627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84" y="1067864"/>
            <a:ext cx="4021037" cy="5361383"/>
          </a:xfrm>
          <a:prstGeom prst="rect">
            <a:avLst/>
          </a:prstGeom>
        </p:spPr>
      </p:pic>
      <p:pic>
        <p:nvPicPr>
          <p:cNvPr id="20" name="Imagen 19" descr="Imagen que contiene tabla, agua, parado, dona&#10;&#10;Descripción generada automáticamente">
            <a:extLst>
              <a:ext uri="{FF2B5EF4-FFF2-40B4-BE49-F238E27FC236}">
                <a16:creationId xmlns:a16="http://schemas.microsoft.com/office/drawing/2014/main" id="{D0D0D183-973A-423E-8561-53A2203F29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745" y="2683188"/>
            <a:ext cx="4994745" cy="3746059"/>
          </a:xfrm>
          <a:prstGeom prst="rect">
            <a:avLst/>
          </a:prstGeom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044AC79F-07D0-DFA2-2C92-1FEBC4E51E48}"/>
              </a:ext>
            </a:extLst>
          </p:cNvPr>
          <p:cNvSpPr txBox="1"/>
          <p:nvPr/>
        </p:nvSpPr>
        <p:spPr>
          <a:xfrm>
            <a:off x="8745110" y="792271"/>
            <a:ext cx="27683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/>
              <a:t>3 VENTS WERE ADDED IN EACH CAVITY</a:t>
            </a:r>
            <a:endParaRPr lang="en-US" sz="2400" dirty="0"/>
          </a:p>
        </p:txBody>
      </p: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60CCFB59-A0A9-0EF4-B0B3-53F3A6ACA9F3}"/>
              </a:ext>
            </a:extLst>
          </p:cNvPr>
          <p:cNvCxnSpPr>
            <a:cxnSpLocks/>
          </p:cNvCxnSpPr>
          <p:nvPr/>
        </p:nvCxnSpPr>
        <p:spPr>
          <a:xfrm>
            <a:off x="10001250" y="1959630"/>
            <a:ext cx="613741" cy="161845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35BC82F6-5595-198A-5A3F-190EBE123E9F}"/>
              </a:ext>
            </a:extLst>
          </p:cNvPr>
          <p:cNvCxnSpPr>
            <a:cxnSpLocks/>
          </p:cNvCxnSpPr>
          <p:nvPr/>
        </p:nvCxnSpPr>
        <p:spPr>
          <a:xfrm>
            <a:off x="9877509" y="1959630"/>
            <a:ext cx="123741" cy="248378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C8EFFAD4-7340-6447-5F07-9CE93B310AB3}"/>
              </a:ext>
            </a:extLst>
          </p:cNvPr>
          <p:cNvCxnSpPr>
            <a:cxnSpLocks/>
          </p:cNvCxnSpPr>
          <p:nvPr/>
        </p:nvCxnSpPr>
        <p:spPr>
          <a:xfrm flipH="1">
            <a:off x="9124122" y="1959630"/>
            <a:ext cx="634241" cy="178892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cto de flecha 31">
            <a:extLst>
              <a:ext uri="{FF2B5EF4-FFF2-40B4-BE49-F238E27FC236}">
                <a16:creationId xmlns:a16="http://schemas.microsoft.com/office/drawing/2014/main" id="{EEE7348C-181D-3472-528A-6D01DF881F8F}"/>
              </a:ext>
            </a:extLst>
          </p:cNvPr>
          <p:cNvCxnSpPr>
            <a:cxnSpLocks/>
          </p:cNvCxnSpPr>
          <p:nvPr/>
        </p:nvCxnSpPr>
        <p:spPr>
          <a:xfrm flipH="1">
            <a:off x="2700338" y="1919153"/>
            <a:ext cx="2653313" cy="392443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cto de flecha 33">
            <a:extLst>
              <a:ext uri="{FF2B5EF4-FFF2-40B4-BE49-F238E27FC236}">
                <a16:creationId xmlns:a16="http://schemas.microsoft.com/office/drawing/2014/main" id="{48E67BE4-C0C1-CD91-7FAA-092EFD4B1F95}"/>
              </a:ext>
            </a:extLst>
          </p:cNvPr>
          <p:cNvCxnSpPr>
            <a:cxnSpLocks/>
          </p:cNvCxnSpPr>
          <p:nvPr/>
        </p:nvCxnSpPr>
        <p:spPr>
          <a:xfrm flipH="1">
            <a:off x="2446806" y="1959630"/>
            <a:ext cx="2703879" cy="248378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3491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1848</TotalTime>
  <Words>137</Words>
  <Application>Microsoft Office PowerPoint</Application>
  <PresentationFormat>Panorámica</PresentationFormat>
  <Paragraphs>15</Paragraphs>
  <Slides>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Reyes, Miguel</dc:creator>
  <cp:lastModifiedBy>Martinez, Ricardo</cp:lastModifiedBy>
  <cp:revision>97</cp:revision>
  <dcterms:created xsi:type="dcterms:W3CDTF">2021-03-16T20:17:49Z</dcterms:created>
  <dcterms:modified xsi:type="dcterms:W3CDTF">2023-11-13T19:14:18Z</dcterms:modified>
</cp:coreProperties>
</file>